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8" r:id="rId2"/>
    <p:sldId id="258" r:id="rId3"/>
    <p:sldId id="259" r:id="rId4"/>
    <p:sldId id="265" r:id="rId5"/>
    <p:sldId id="266" r:id="rId6"/>
    <p:sldId id="260" r:id="rId7"/>
    <p:sldId id="275" r:id="rId8"/>
    <p:sldId id="276" r:id="rId9"/>
    <p:sldId id="261" r:id="rId10"/>
    <p:sldId id="262" r:id="rId11"/>
    <p:sldId id="263" r:id="rId12"/>
    <p:sldId id="270" r:id="rId13"/>
    <p:sldId id="277" r:id="rId14"/>
    <p:sldId id="278" r:id="rId15"/>
    <p:sldId id="271" r:id="rId16"/>
    <p:sldId id="273" r:id="rId17"/>
    <p:sldId id="272" r:id="rId18"/>
    <p:sldId id="274" r:id="rId19"/>
    <p:sldId id="26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3300"/>
    <a:srgbClr val="00FDFF"/>
    <a:srgbClr val="FF9300"/>
    <a:srgbClr val="942092"/>
    <a:srgbClr val="A50021"/>
    <a:srgbClr val="FF40FF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45"/>
    <p:restoredTop sz="94626"/>
  </p:normalViewPr>
  <p:slideViewPr>
    <p:cSldViewPr snapToGrid="0" snapToObjects="1">
      <p:cViewPr varScale="1">
        <p:scale>
          <a:sx n="83" d="100"/>
          <a:sy n="83" d="100"/>
        </p:scale>
        <p:origin x="5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C3651-1310-A548-9544-10323D772FC9}" type="datetimeFigureOut">
              <a:rPr lang="en-US" smtClean="0"/>
              <a:t>4/14/19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97379-D32B-C543-8A67-2EE153A8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34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C8646-00DB-2C43-97A1-50A266E627C0}" type="datetimeFigureOut">
              <a:rPr lang="en-US" smtClean="0"/>
              <a:t>4/14/19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659B8-75A0-E940-BF92-A500A2ACCA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2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9CA3D0-C941-8844-A623-05C56677B7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465B84A-79AC-E341-BE88-3706DC773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454BDD-5466-2547-BE5B-FBB3AF971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C29711E-0A75-0445-804B-00B627884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F48EAF-2DAC-EA4F-884C-FA8398724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559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DE774F-F97D-0546-9B40-840841A66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40A671B-A670-424A-BF7E-3E3166BC74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DCDB41-152D-E143-AFC3-01B9ADA4D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8C0732-513A-9F49-AAD6-ED048C606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240FC6-161E-9B40-9792-14F3791CD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254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07C824D-6198-DB43-AFC1-A3C5FE21A1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F12A551-18E0-5645-89E8-28068748B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24DF3A-F006-E646-AF34-88EE8DE87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DAF376D-D29A-0245-8AF2-6D323BB64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908B18-A9B5-E74C-87D1-9DE512944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78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C8855F-F6E4-854B-973D-6110A6B66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D6F2F8-1845-254E-BE6C-354FF0D87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E36EFC-2FFA-1B40-A637-6E0F1154E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27B60C-DF5B-DC42-875D-84C86E4FC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6242A46-EFCD-8548-BBF5-3D118AA7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48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F24C30-6592-D944-A90B-352ECB1C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74A903F-1C37-D948-8643-DF367B7BB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BBFF89A-3158-0244-AF87-F2D7AFC55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49175A-7ADB-CA47-8B47-10C53C47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8DC02E-9EB6-FF47-ABA8-666C068B2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70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AF56C0-C3A9-4440-AC8B-6969DE469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379-217F-584A-8FCA-CDF49DDCC4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4DC1E5-F88C-CB42-A0BA-3245F8C88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C4D3087-EF0A-F84C-927B-ADA781AD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0CAB6F-6BE7-654D-B70F-0010B657F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1464AE1-16FC-1E4C-9ECF-4550469A6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7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CB8667-BAB7-894B-BE5B-0DAB28C43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E68EB-A711-D141-9FE2-638865584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6D7EE3-6D2F-C54F-A93B-573E967E22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E777078-4E00-2941-91C0-B1DC317971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6357EE9-B300-A947-BEE8-B1B859494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2BBB922-F682-604A-8D3C-85E5FE9EE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4A61360-4BC6-D946-9FFB-D6652D733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2C9D059-D86F-BE4A-BE39-9BD1BA5E2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7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A2F76-B8BE-D842-BD9E-DF603AB5A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45A94A-EC61-B94E-8EAE-01AE0F57F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27DF2B-EE4D-3F4D-9584-81AAE2066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1126D9D-C7CB-B845-B01D-D0E36CDBA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3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AE40FAC-EF76-1744-BD02-CDBA3B643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46F1805-A58F-BF48-AE84-20193D96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D46396E-1304-174A-9496-C156B02D4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44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9B4A771-D84C-C04A-9907-F942D43AF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0D6B15-C94E-0743-BBA4-292FF7949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814A1B-8358-084E-9D9A-D309545F9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F4160E3-58A5-4C47-85BF-226E9DA0B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9E0C619-EDB5-C94E-AAA3-EBAE5B312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282A5B-A271-BD4C-B441-C32E603BA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6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3656DC-D83A-8748-898D-10E7367FE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8958902-41C9-8746-A621-43EB5B1DD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6815FD8-1F33-CE4E-B02A-3F51D167E8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3787593-E428-FB4F-89DF-0A47EFC6A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E1BDF9E-A178-6742-9A63-2B3838508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2D5568F-2A69-E54F-AE6C-267B608A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1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27B73DD-2E02-6547-B412-16AEFBC5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5FD6E89-18B8-B942-BB87-21AEFB3224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5215E2-5690-A444-A353-858073E5F4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227BF-920C-A541-A276-F5EBAA35814D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002D0A-874D-B649-A1BD-59647925C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171A1DA-ACD5-0E43-A268-60503BF42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6496F-5FB4-D048-ADF6-DB4E39985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3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" y="0"/>
            <a:ext cx="12032532" cy="133550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12432" y="319560"/>
            <a:ext cx="7583129" cy="101594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Bookman Old Style" charset="0"/>
                <a:ea typeface="Bookman Old Style" charset="0"/>
                <a:cs typeface="Bookman Old Style" charset="0"/>
              </a:rPr>
              <a:t>University of Human Development</a:t>
            </a:r>
            <a:br>
              <a:rPr lang="en-US" sz="2800" b="1" dirty="0">
                <a:latin typeface="Bookman Old Style" charset="0"/>
                <a:ea typeface="Bookman Old Style" charset="0"/>
                <a:cs typeface="Bookman Old Style" charset="0"/>
              </a:rPr>
            </a:br>
            <a:r>
              <a:rPr lang="en-US" sz="2800" b="1" dirty="0">
                <a:latin typeface="Bookman Old Style" charset="0"/>
                <a:ea typeface="Bookman Old Style" charset="0"/>
                <a:cs typeface="Bookman Old Style" charset="0"/>
              </a:rPr>
              <a:t>7</a:t>
            </a:r>
            <a:r>
              <a:rPr lang="en-US" sz="2800" b="1" baseline="30000" dirty="0">
                <a:latin typeface="Bookman Old Style" charset="0"/>
                <a:ea typeface="Bookman Old Style" charset="0"/>
                <a:cs typeface="Bookman Old Style" charset="0"/>
              </a:rPr>
              <a:t>th</a:t>
            </a:r>
            <a:r>
              <a:rPr lang="en-US" sz="2800" b="1" dirty="0">
                <a:latin typeface="Bookman Old Style" charset="0"/>
                <a:ea typeface="Bookman Old Style" charset="0"/>
                <a:cs typeface="Bookman Old Style" charset="0"/>
              </a:rPr>
              <a:t> Annual Scientific Conference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4929" y="2031146"/>
            <a:ext cx="9257070" cy="586504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Bookman Old Style" charset="0"/>
                <a:ea typeface="Bookman Old Style" charset="0"/>
                <a:cs typeface="Bookman Old Style" charset="0"/>
              </a:rPr>
              <a:t>Edutainment Tendencies Among EFL Learners at the University of </a:t>
            </a:r>
            <a:r>
              <a:rPr lang="en-US" sz="3600" b="1" dirty="0" err="1">
                <a:latin typeface="Bookman Old Style" charset="0"/>
                <a:ea typeface="Bookman Old Style" charset="0"/>
                <a:cs typeface="Bookman Old Style" charset="0"/>
              </a:rPr>
              <a:t>Halabja</a:t>
            </a:r>
            <a:r>
              <a:rPr lang="en-US" sz="3600" b="1" dirty="0">
                <a:latin typeface="Bookman Old Style" charset="0"/>
                <a:ea typeface="Bookman Old Style" charset="0"/>
                <a:cs typeface="Bookman Old Style" charset="0"/>
              </a:rPr>
              <a:t>\ Department of English Language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775462" y="4175026"/>
            <a:ext cx="9257070" cy="586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Authors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Omar Fouad </a:t>
            </a:r>
            <a:r>
              <a:rPr lang="en-US" dirty="0" err="1">
                <a:latin typeface="Times New Roman" charset="0"/>
                <a:ea typeface="Times New Roman" charset="0"/>
                <a:cs typeface="Times New Roman" charset="0"/>
              </a:rPr>
              <a:t>Ghafor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Goran Omar Mustafa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err="1">
                <a:latin typeface="Times New Roman" charset="0"/>
                <a:ea typeface="Times New Roman" charset="0"/>
                <a:cs typeface="Times New Roman" charset="0"/>
              </a:rPr>
              <a:t>Hedayat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 Muhamad Ahmad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8364785" y="6320142"/>
            <a:ext cx="4196300" cy="537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Date: April 14, 2019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32090" y="348061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934930" cy="6906647"/>
          </a:xfrm>
          <a:prstGeom prst="rect">
            <a:avLst/>
          </a:prstGeom>
        </p:spPr>
      </p:pic>
    </p:spTree>
    <p:extLst/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AB19ED7-8DD8-8248-9F29-01070B8BE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00" y="554034"/>
            <a:ext cx="10903947" cy="540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80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2. 3. Analysis</a:t>
            </a:r>
            <a:endParaRPr lang="en-US" altLang="en-US" sz="80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80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and</a:t>
            </a:r>
            <a:endParaRPr lang="en-US" altLang="en-US" sz="80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80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Discussion of Results</a:t>
            </a:r>
            <a:endParaRPr lang="en-US" altLang="en-US" sz="80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532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6333" y="862014"/>
            <a:ext cx="113191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From the list below, which entertainment materials do you usually use for learning? Tick all that apply.</a:t>
            </a:r>
          </a:p>
          <a:p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inseparable part of the students’ learning process. </a:t>
            </a:r>
          </a:p>
          <a:p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the most common used entertainment material. 86.6% use movies.</a:t>
            </a:r>
          </a:p>
          <a:p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62.7% of the learners use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 and songs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together for learning.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E8313D8-1FE8-9D4D-A03F-029877DC91D2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9D1EC5BE-1A0D-3F44-AAB2-6F6A82356646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A772DC1-99AF-F740-809E-E8A7A445A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615104C2-B38E-B045-A371-4D72C9CE0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72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236" y="78793"/>
            <a:ext cx="1167938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 2 &amp; 3  are about the amount of time they spend in using entertainment materials for learning and generally.</a:t>
            </a:r>
          </a:p>
          <a:p>
            <a:endParaRPr lang="en-US" sz="3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student uses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amount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time in using entertainment materials.</a:t>
            </a:r>
          </a:p>
          <a:p>
            <a:pPr lvl="0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learners spend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time in using entertainment materials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generally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rather than for learning.</a:t>
            </a:r>
          </a:p>
          <a:p>
            <a:pPr lvl="0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in two options (less than 1 hr and 1-2 hrs) they spend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time in using entertainment materials for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Q4 - 93.8% of them stated that they prefer to learn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entertainment materials</a:t>
            </a:r>
          </a:p>
          <a:p>
            <a:endParaRPr lang="en-US" sz="3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A3D9258-CC6E-4242-9ACA-86E5A9519E8E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782520D-5D7B-C645-B51A-5D9DA632F3B7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82917BFF-3D21-4B40-B8E0-BD287A118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61834115-82FB-8E44-B6A4-C23135329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918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ular Callout 3"/>
          <p:cNvSpPr/>
          <p:nvPr/>
        </p:nvSpPr>
        <p:spPr>
          <a:xfrm>
            <a:off x="221672" y="1801091"/>
            <a:ext cx="5735783" cy="4304589"/>
          </a:xfrm>
          <a:prstGeom prst="wedgeRectCallout">
            <a:avLst>
              <a:gd name="adj1" fmla="val -2137"/>
              <a:gd name="adj2" fmla="val -68837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000" dirty="0"/>
          </a:p>
          <a:p>
            <a:pPr lvl="0"/>
            <a:r>
              <a:rPr lang="en-US" sz="3000" dirty="0"/>
              <a:t>-</a:t>
            </a:r>
            <a:r>
              <a:rPr lang="en-US" sz="3000" dirty="0" smtClean="0"/>
              <a:t> </a:t>
            </a:r>
            <a:r>
              <a:rPr lang="en-US" sz="3000" dirty="0"/>
              <a:t>Learn quickly and easily</a:t>
            </a:r>
          </a:p>
          <a:p>
            <a:pPr lvl="0"/>
            <a:r>
              <a:rPr lang="en-US" sz="3000" dirty="0" smtClean="0"/>
              <a:t>- Save time</a:t>
            </a:r>
          </a:p>
          <a:p>
            <a:pPr lvl="0"/>
            <a:r>
              <a:rPr lang="en-US" sz="3000" dirty="0" smtClean="0"/>
              <a:t>- Enjoy themselves while they learn.</a:t>
            </a:r>
          </a:p>
          <a:p>
            <a:pPr lvl="0"/>
            <a:r>
              <a:rPr lang="en-US" sz="3000" dirty="0" smtClean="0"/>
              <a:t>- An </a:t>
            </a:r>
            <a:r>
              <a:rPr lang="en-US" sz="3000" dirty="0"/>
              <a:t>effective way of learning</a:t>
            </a:r>
          </a:p>
          <a:p>
            <a:pPr lvl="0"/>
            <a:r>
              <a:rPr lang="en-US" sz="3000" dirty="0" smtClean="0"/>
              <a:t>- Improve </a:t>
            </a:r>
            <a:r>
              <a:rPr lang="en-US" sz="3000" dirty="0"/>
              <a:t>their language skills</a:t>
            </a:r>
          </a:p>
          <a:p>
            <a:pPr lvl="0"/>
            <a:r>
              <a:rPr lang="en-US" sz="3000" dirty="0" smtClean="0"/>
              <a:t>- Have </a:t>
            </a:r>
            <a:r>
              <a:rPr lang="en-US" sz="3000" dirty="0"/>
              <a:t>different options in learning</a:t>
            </a:r>
          </a:p>
          <a:p>
            <a:pPr lvl="0"/>
            <a:r>
              <a:rPr lang="en-US" sz="3000" dirty="0" smtClean="0"/>
              <a:t>- </a:t>
            </a:r>
            <a:r>
              <a:rPr lang="en-US" sz="3000" dirty="0"/>
              <a:t>Learn independently.</a:t>
            </a:r>
          </a:p>
        </p:txBody>
      </p:sp>
      <p:sp>
        <p:nvSpPr>
          <p:cNvPr id="5" name="Rectangular Callout 4"/>
          <p:cNvSpPr/>
          <p:nvPr/>
        </p:nvSpPr>
        <p:spPr>
          <a:xfrm>
            <a:off x="6220691" y="1801091"/>
            <a:ext cx="5791200" cy="4361430"/>
          </a:xfrm>
          <a:prstGeom prst="wedgeRectCallout">
            <a:avLst>
              <a:gd name="adj1" fmla="val -7573"/>
              <a:gd name="adj2" fmla="val -73942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000" dirty="0" smtClean="0"/>
              <a:t>- Waste </a:t>
            </a:r>
            <a:r>
              <a:rPr lang="en-US" sz="3000" dirty="0"/>
              <a:t>too much time</a:t>
            </a:r>
          </a:p>
          <a:p>
            <a:r>
              <a:rPr lang="en-US" sz="3000" dirty="0" smtClean="0"/>
              <a:t>- Face </a:t>
            </a:r>
            <a:r>
              <a:rPr lang="en-US" sz="3000" dirty="0"/>
              <a:t>social and health problems.</a:t>
            </a:r>
          </a:p>
          <a:p>
            <a:r>
              <a:rPr lang="en-US" sz="3000" dirty="0" smtClean="0"/>
              <a:t>- Avoid </a:t>
            </a:r>
            <a:r>
              <a:rPr lang="en-US" sz="3000" dirty="0"/>
              <a:t>reading books. </a:t>
            </a:r>
          </a:p>
          <a:p>
            <a:r>
              <a:rPr lang="en-US" sz="3000" dirty="0" smtClean="0"/>
              <a:t>- Lack </a:t>
            </a:r>
            <a:r>
              <a:rPr lang="en-US" sz="3000" dirty="0"/>
              <a:t>of writing. </a:t>
            </a:r>
          </a:p>
          <a:p>
            <a:r>
              <a:rPr lang="en-US" sz="3000" dirty="0" smtClean="0"/>
              <a:t>- </a:t>
            </a:r>
            <a:r>
              <a:rPr lang="en-US" sz="3000" dirty="0"/>
              <a:t>To be addicted to such materials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7673" y="157142"/>
            <a:ext cx="2410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Advantages</a:t>
            </a:r>
          </a:p>
        </p:txBody>
      </p:sp>
      <p:sp>
        <p:nvSpPr>
          <p:cNvPr id="8" name="Rectangle 7"/>
          <p:cNvSpPr/>
          <p:nvPr/>
        </p:nvSpPr>
        <p:spPr>
          <a:xfrm>
            <a:off x="7481456" y="-21526"/>
            <a:ext cx="3006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Disadvantages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1B7736B8-7651-BD40-890D-031DA84DF585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54109D26-2478-7242-9147-B6B4142C8765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041EC2C4-72C2-2F41-8296-DDAB13194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AD0DCB1A-9DC8-6442-95F1-9DAD13FCF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49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0"/>
            <a:ext cx="11679382" cy="6129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dirty="0"/>
              <a:t>Eleven statements on a five-scale basis from  1 = Strongly Disagree  to 5 = Strongly Agree are given to the students. </a:t>
            </a:r>
          </a:p>
          <a:p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They </a:t>
            </a:r>
            <a:r>
              <a:rPr lang="en-US" sz="29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motivate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 and have more achievements in their learning process.</a:t>
            </a: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They are 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use and 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minimize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time they need in learning.</a:t>
            </a: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They create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learning environment to them and 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learning fun.</a:t>
            </a: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entertainment materials inside the 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has a positive impact on their learning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R="0"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5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Students Believe that their classes are 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 equipped</a:t>
            </a:r>
            <a:r>
              <a:rPr lang="en-US" sz="2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with essential </a:t>
            </a:r>
            <a:r>
              <a:rPr lang="en-US" sz="2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tools</a:t>
            </a:r>
            <a:endParaRPr lang="en-US" sz="2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7B256A4-4E0A-094F-A416-D439686EDEA7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3383392-4374-AC4F-9683-8E57CF10BA6E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88A2F1C-DD5E-B34D-A01D-890DA8206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FA9CBBBF-645E-3D44-A6B1-AC1DB4C96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900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AB19ED7-8DD8-8248-9F29-01070B8BE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909" y="2197106"/>
            <a:ext cx="8937062" cy="203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96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3. Conclusions</a:t>
            </a:r>
            <a:endParaRPr lang="en-US" altLang="en-US" sz="96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237" y="31594"/>
            <a:ext cx="11499272" cy="6409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2400"/>
              </a:spcAft>
            </a:pPr>
            <a:r>
              <a:rPr lang="en-US" sz="3200" b="1" u="sng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Conclusions</a:t>
            </a:r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spcAft>
                <a:spcPts val="2400"/>
              </a:spcAft>
              <a:buFont typeface="+mj-lt"/>
              <a:buAutoNum type="arabicPeriod"/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Inseparable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part of the English language learning process.</a:t>
            </a:r>
          </a:p>
          <a:p>
            <a:pPr marR="0" lvl="0" algn="just">
              <a:spcBef>
                <a:spcPts val="100"/>
              </a:spcBef>
              <a:spcAft>
                <a:spcPts val="2400"/>
              </a:spcAft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Movies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songs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are the most common used materials.</a:t>
            </a:r>
          </a:p>
          <a:p>
            <a:pPr marR="0" lvl="0" algn="just">
              <a:spcBef>
                <a:spcPts val="0"/>
              </a:spcBef>
              <a:spcAft>
                <a:spcPts val="2400"/>
              </a:spcAft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Motivate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students to learn English language and they are easier to use. </a:t>
            </a:r>
          </a:p>
          <a:p>
            <a:pPr marR="0" lvl="0" algn="just">
              <a:spcBef>
                <a:spcPts val="100"/>
              </a:spcBef>
              <a:spcAft>
                <a:spcPts val="2400"/>
              </a:spcAft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Minimize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time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learning.</a:t>
            </a:r>
          </a:p>
          <a:p>
            <a:pPr marR="0" lvl="0">
              <a:spcBef>
                <a:spcPts val="0"/>
              </a:spcBef>
              <a:spcAft>
                <a:spcPts val="2400"/>
              </a:spcAft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Provide a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better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environment for the students and they make the process of learning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R="0" lvl="0" algn="just">
              <a:spcBef>
                <a:spcPts val="100"/>
              </a:spcBef>
              <a:spcAft>
                <a:spcPts val="2400"/>
              </a:spcAft>
            </a:pP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6. Leave a positive </a:t>
            </a:r>
            <a:r>
              <a:rPr lang="en-US" sz="31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effect</a:t>
            </a:r>
            <a:r>
              <a:rPr lang="en-US" sz="3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on the learners.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8528CE8-C5C8-6F47-B011-7F29B5D8135A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F90EE612-C896-3248-87D5-E2AD3C7AEB92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9937AD2-BF75-414A-AC5E-83D50237E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561C21BC-0CFF-D649-B55B-6F2F2B0C0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8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AB19ED7-8DD8-8248-9F29-01070B8BE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444" y="2125669"/>
            <a:ext cx="11540340" cy="187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88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4. Recommendations</a:t>
            </a:r>
            <a:endParaRPr lang="en-US" altLang="en-US" sz="8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5527" y="193964"/>
            <a:ext cx="11513128" cy="6519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Recommendation</a:t>
            </a:r>
          </a:p>
          <a:p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marL="342900" marR="0" lvl="0" indent="-342900" algn="just"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University administrators need to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equip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classes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with essential tools for using entertainment materials.</a:t>
            </a:r>
          </a:p>
          <a:p>
            <a:pPr marR="0" lvl="0" algn="just">
              <a:spcBef>
                <a:spcPts val="100"/>
              </a:spcBef>
              <a:spcAft>
                <a:spcPts val="0"/>
              </a:spcAft>
            </a:pPr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2- Teachers have to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more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entertainment materials in their classes.</a:t>
            </a:r>
          </a:p>
          <a:p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3- Students need to establish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movie clubs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4- Teachers should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learners on using them.</a:t>
            </a:r>
          </a:p>
          <a:p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571D309-32BB-BC41-AD3B-9F883A17205F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3F69C4FA-1A9E-E340-B2E4-1046D54543DF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96A8440-70FF-9146-9B88-8F16CA3E0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EDE8BA68-BA61-DE4D-BCF5-23E38D6EF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950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3B6A8FA-2143-8C48-9013-399727BE204D}"/>
              </a:ext>
            </a:extLst>
          </p:cNvPr>
          <p:cNvSpPr/>
          <p:nvPr/>
        </p:nvSpPr>
        <p:spPr>
          <a:xfrm>
            <a:off x="0" y="1709803"/>
            <a:ext cx="12192000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600" b="1" dirty="0">
                <a:solidFill>
                  <a:srgbClr val="0070C0"/>
                </a:solidFill>
                <a:latin typeface="+mn-lt"/>
              </a:rPr>
              <a:t>Thank you for your attention</a:t>
            </a:r>
          </a:p>
          <a:p>
            <a:pPr algn="ctr">
              <a:defRPr/>
            </a:pPr>
            <a:endParaRPr lang="en-US" sz="3600" b="1" dirty="0">
              <a:latin typeface="+mn-lt"/>
            </a:endParaRPr>
          </a:p>
          <a:p>
            <a:pPr algn="ctr">
              <a:defRPr/>
            </a:pPr>
            <a:r>
              <a:rPr lang="en-US" sz="6600" b="1" dirty="0">
                <a:solidFill>
                  <a:srgbClr val="C00000"/>
                </a:solidFill>
                <a:latin typeface="+mn-lt"/>
              </a:rPr>
              <a:t>Questions &amp; Discussion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7CB8158-D981-7A4C-B4CD-C13CEC79A80A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9B38704D-6864-AF45-939A-881C56ACB527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4254993-9EF1-3543-9AF5-DDF6531A9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4E16B8F-6E30-5142-851C-F103F067B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52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A331CE4-9B1F-0E4D-BF81-5A837965D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523" y="-267784"/>
            <a:ext cx="8418062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4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Outline</a:t>
            </a:r>
            <a:endParaRPr lang="en-US" altLang="en-US" sz="32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2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en-US" sz="32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en-US" sz="32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Methodology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en-US" sz="32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Conclusions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en-US" sz="32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Recommendations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en-US" altLang="en-US" sz="32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Questions and discussion</a:t>
            </a:r>
          </a:p>
        </p:txBody>
      </p:sp>
    </p:spTree>
    <p:extLst>
      <p:ext uri="{BB962C8B-B14F-4D97-AF65-F5344CB8AC3E}">
        <p14:creationId xmlns:p14="http://schemas.microsoft.com/office/powerpoint/2010/main" val="111379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516CF0B-109F-FE40-9DA4-25477CDB71B9}"/>
              </a:ext>
            </a:extLst>
          </p:cNvPr>
          <p:cNvSpPr/>
          <p:nvPr/>
        </p:nvSpPr>
        <p:spPr>
          <a:xfrm>
            <a:off x="271463" y="-9712"/>
            <a:ext cx="11920537" cy="611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3200" b="1" u="sng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1. Introduction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Derived from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edu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cation and enter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tainment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Materials intended to be both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educational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enjoyable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To mix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fun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with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learning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Support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education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with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entertainment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To invest more time in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learning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Entertainment is becoming an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important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part of people’s personal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lives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9D79C12-CFC1-874C-BAD2-5C80B0B79EF8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01E3DEAA-429D-8944-9196-94B135044A4E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7EB8E886-B712-244D-B824-A0400C7F9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8B311743-9491-7D49-A190-97EB731D6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433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990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Complex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ideas cannot be learned easily and quickly.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Subjects mixed with entertainment are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learned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better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Education isn’t fun and entertainment isn’t serious.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When they overlap, we can enjoy the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best of both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Rich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amusements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and profound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learning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So, entertainment is not the goal, but a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way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to enhance education.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Format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is entertainment, but the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content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or message is educational.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3904564E-E1D8-BB46-AB1F-CD5582863289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DC603592-6FFD-2E41-A57F-81379305908D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A6B00F91-7F47-244E-9024-17D2BEF5A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E70C75D9-2CF2-D14E-B898-049D184AB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315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646" y="613266"/>
            <a:ext cx="11971354" cy="438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Computers and the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internet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have a great effect.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Transformation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Different entertainment technologies and not only TV programs.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There is a huge gap between the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past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and the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present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day in this regard.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C59929D-C47C-1343-9529-72F8AA8C6AE8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E252D447-2C33-7C40-8CD8-E1557F737467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33474BB1-2DAE-694B-BD70-8AC566C93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38603018-03D0-804E-BF56-E1094C463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559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FE7252B-07B3-684E-B7EF-6EA582295394}"/>
              </a:ext>
            </a:extLst>
          </p:cNvPr>
          <p:cNvSpPr/>
          <p:nvPr/>
        </p:nvSpPr>
        <p:spPr>
          <a:xfrm>
            <a:off x="0" y="108652"/>
            <a:ext cx="12192000" cy="438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en-US" sz="3200" b="1" u="sng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History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The Walt Disney Company” in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1948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the “True Life Adventure.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Robert </a:t>
            </a:r>
            <a:r>
              <a:rPr lang="en-US" sz="3200" dirty="0" err="1">
                <a:latin typeface="Arial" charset="0"/>
                <a:ea typeface="Arial" charset="0"/>
                <a:cs typeface="Arial" charset="0"/>
              </a:rPr>
              <a:t>Heyman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from the American National Geography Academic Union in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1973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Dr. Chris Daniels in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1975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“Education through Entertainment”.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3418041-1DAA-1C4F-90EC-DF7A3C3432F6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6C158445-FAAF-7545-B9ED-AF2723933260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B67C496C-5BE7-A442-B753-57032D7F5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92B9F5D5-8DDA-4D47-9CFB-73913DBA9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817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/>
          <p:nvPr/>
        </p:nvSpPr>
        <p:spPr>
          <a:xfrm>
            <a:off x="0" y="300043"/>
            <a:ext cx="12192000" cy="466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u="sng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Other Sources: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The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1980s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Chris Harvey in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1983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Hip-hop group “Boogie Down Productions” named their fourth album “Edutainment” released in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1990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C8F4164-D779-0D41-9238-C86DFE2AE620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F0B8B333-9096-624C-BABA-65AFE276CAE4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DFC7D9B-E32C-F245-BF4E-3E1533929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6D41D8B7-E421-F648-86FE-7DE60BBA0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18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B3F14AB-E922-6C41-95DC-578052EFA972}"/>
              </a:ext>
            </a:extLst>
          </p:cNvPr>
          <p:cNvSpPr/>
          <p:nvPr/>
        </p:nvSpPr>
        <p:spPr>
          <a:xfrm>
            <a:off x="0" y="1"/>
            <a:ext cx="12192000" cy="4614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u="sng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Earlier:</a:t>
            </a:r>
          </a:p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People used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myths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to teach the rules of life and acceptable behaviors within a culture.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They used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stories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to illuminate religious beliefs.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They used these stories to show the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validity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 of moral teachings.</a:t>
            </a:r>
            <a:endParaRPr lang="en-US" sz="32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9B77BAF0-0428-3C40-A6B2-2D31D5D6026D}"/>
              </a:ext>
            </a:extLst>
          </p:cNvPr>
          <p:cNvGrpSpPr/>
          <p:nvPr/>
        </p:nvGrpSpPr>
        <p:grpSpPr>
          <a:xfrm>
            <a:off x="901370" y="6202120"/>
            <a:ext cx="10293783" cy="673525"/>
            <a:chOff x="901370" y="6202120"/>
            <a:chExt cx="10293783" cy="673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9F7268B5-1372-BB4B-8C2D-81056D554BFB}"/>
                </a:ext>
              </a:extLst>
            </p:cNvPr>
            <p:cNvSpPr/>
            <p:nvPr/>
          </p:nvSpPr>
          <p:spPr>
            <a:xfrm>
              <a:off x="1176726" y="6502206"/>
              <a:ext cx="100184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UHD’s 7th Annual Conference on New Trends in Linguistics, Language Education, Literature and Translation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6C7B56BB-8DDE-A94A-9596-411DFBD69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5811" y="6258961"/>
              <a:ext cx="399342" cy="5716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698138E5-72C2-DE4D-88CE-5BAE7333E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370" y="6202120"/>
              <a:ext cx="627393" cy="67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197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8F943B0-8DDD-8240-94E9-4F5FA4D0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288" y="484186"/>
            <a:ext cx="10395795" cy="534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2. Methodology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2. 1. The Questionnaire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2. 2. Population and Sample</a:t>
            </a:r>
            <a:endParaRPr lang="en-US" altLang="en-US" sz="6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1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941</Words>
  <Application>Microsoft Macintosh PowerPoint</Application>
  <PresentationFormat>Widescreen</PresentationFormat>
  <Paragraphs>124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 Light</vt:lpstr>
      <vt:lpstr>Calibri</vt:lpstr>
      <vt:lpstr>Bookman Old Style</vt:lpstr>
      <vt:lpstr>Times New Roman</vt:lpstr>
      <vt:lpstr>Office Theme</vt:lpstr>
      <vt:lpstr>University of Human Development 7th Annual Scientific Conference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Omar Ghafor</dc:creator>
  <cp:lastModifiedBy>Omar Ghafor</cp:lastModifiedBy>
  <cp:revision>133</cp:revision>
  <dcterms:created xsi:type="dcterms:W3CDTF">2019-04-09T21:08:59Z</dcterms:created>
  <dcterms:modified xsi:type="dcterms:W3CDTF">2019-04-14T09:28:58Z</dcterms:modified>
</cp:coreProperties>
</file>